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98" r:id="rId3"/>
    <p:sldId id="1595" r:id="rId4"/>
    <p:sldId id="1603" r:id="rId5"/>
    <p:sldId id="1600" r:id="rId6"/>
    <p:sldId id="1601" r:id="rId7"/>
    <p:sldId id="1602" r:id="rId8"/>
    <p:sldId id="754" r:id="rId9"/>
    <p:sldId id="756" r:id="rId10"/>
    <p:sldId id="755" r:id="rId11"/>
    <p:sldId id="759" r:id="rId12"/>
    <p:sldId id="758" r:id="rId13"/>
    <p:sldId id="760" r:id="rId14"/>
    <p:sldId id="1604" r:id="rId15"/>
    <p:sldId id="1605" r:id="rId16"/>
  </p:sldIdLst>
  <p:sldSz cx="12192000" cy="6858000"/>
  <p:notesSz cx="6858000" cy="9144000"/>
  <p:embeddedFontLst>
    <p:embeddedFont>
      <p:font typeface="Amazon Ember" panose="020B0603020204020204" pitchFamily="34" charset="0"/>
      <p:regular r:id="rId19"/>
      <p:bold r:id="rId20"/>
      <p:italic r:id="rId21"/>
      <p:boldItalic r:id="rId22"/>
    </p:embeddedFont>
    <p:embeddedFont>
      <p:font typeface="Amazon Ember Display" panose="020B06030202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57"/>
            <p14:sldId id="298"/>
            <p14:sldId id="1595"/>
            <p14:sldId id="1603"/>
            <p14:sldId id="1600"/>
            <p14:sldId id="1601"/>
            <p14:sldId id="1602"/>
            <p14:sldId id="754"/>
            <p14:sldId id="756"/>
            <p14:sldId id="755"/>
            <p14:sldId id="759"/>
            <p14:sldId id="758"/>
            <p14:sldId id="760"/>
            <p14:sldId id="1604"/>
            <p14:sldId id="16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8FF"/>
    <a:srgbClr val="FFFFFF"/>
    <a:srgbClr val="5DADFD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438" autoAdjust="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718036"/>
            <a:ext cx="76581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385638"/>
            <a:ext cx="7658100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89BD6-E679-4C7B-96C2-7C36AE29E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B83E6-EECC-4421-BF33-7F4228A0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88008C-F8DD-4766-9D22-0BD8EB664406}"/>
              </a:ext>
            </a:extLst>
          </p:cNvPr>
          <p:cNvSpPr/>
          <p:nvPr userDrawn="1"/>
        </p:nvSpPr>
        <p:spPr bwMode="auto">
          <a:xfrm>
            <a:off x="5299710" y="1445839"/>
            <a:ext cx="1592580" cy="159258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47B-DDE2-474D-B13F-D1BBF5429302}"/>
              </a:ext>
            </a:extLst>
          </p:cNvPr>
          <p:cNvSpPr txBox="1"/>
          <p:nvPr userDrawn="1"/>
        </p:nvSpPr>
        <p:spPr>
          <a:xfrm>
            <a:off x="3378200" y="3178119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Please complete the session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DDC1E-A28F-4C80-BA77-657C428E6D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693D-63B1-47C5-9C14-E6B55A2D41E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00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49463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283531"/>
      </p:ext>
    </p:extLst>
  </p:cSld>
  <p:clrMapOvr>
    <a:masterClrMapping/>
  </p:clrMapOvr>
  <p:transition>
    <p:fade/>
  </p:transition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19564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667"/>
              </a:spcAft>
              <a:defRPr/>
            </a:lvl1pPr>
            <a:lvl2pPr>
              <a:spcAft>
                <a:spcPts val="667"/>
              </a:spcAft>
              <a:defRPr/>
            </a:lvl2pPr>
            <a:lvl3pPr>
              <a:spcAft>
                <a:spcPts val="667"/>
              </a:spcAft>
              <a:defRPr/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75869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sv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workshops.aws/join" TargetMode="Externa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atalog.workshops.aws/jo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Step 2: Enter event access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C4FF-46E4-732E-43D7-6CDF16D35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8" y="1345342"/>
            <a:ext cx="11430000" cy="701731"/>
          </a:xfrm>
        </p:spPr>
        <p:txBody>
          <a:bodyPr/>
          <a:lstStyle/>
          <a:p>
            <a:r>
              <a:rPr lang="en-US" sz="2200" dirty="0"/>
              <a:t>Enter 12 digit event access code. If you were given a one-click join link, </a:t>
            </a:r>
            <a:r>
              <a:rPr lang="en-US" sz="2200"/>
              <a:t>you can skip this </a:t>
            </a:r>
            <a:r>
              <a:rPr lang="en-US" sz="2200" dirty="0"/>
              <a:t>step.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28D34-4CE0-FD58-B816-A0F0DC37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68" y="2441284"/>
            <a:ext cx="5708860" cy="37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Step 3: Review terms and join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3A80D-0CD1-9E4C-9890-A6BBE345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68" y="1214000"/>
            <a:ext cx="5388864" cy="49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Step 4: Access AWS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C4FF-46E4-732E-43D7-6CDF16D35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8" y="1345342"/>
            <a:ext cx="10962292" cy="397032"/>
          </a:xfrm>
        </p:spPr>
        <p:txBody>
          <a:bodyPr/>
          <a:lstStyle/>
          <a:p>
            <a:r>
              <a:rPr lang="en-US" sz="2200" dirty="0"/>
              <a:t>Access the AWS Console, or generate AWS CLI credentials as needed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EA9C5-E4BF-6040-5ED2-E7CC999BDE8B}"/>
              </a:ext>
            </a:extLst>
          </p:cNvPr>
          <p:cNvGrpSpPr/>
          <p:nvPr/>
        </p:nvGrpSpPr>
        <p:grpSpPr>
          <a:xfrm>
            <a:off x="5395113" y="2302752"/>
            <a:ext cx="5948856" cy="3531760"/>
            <a:chOff x="5862144" y="2302752"/>
            <a:chExt cx="5948856" cy="3531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294C0-5B74-262D-36D2-8D2B3B7A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5426" y="2302752"/>
              <a:ext cx="5135574" cy="3531760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E90C14E1-F111-C55F-D6D7-D3E47DC2FAA3}"/>
                </a:ext>
              </a:extLst>
            </p:cNvPr>
            <p:cNvSpPr/>
            <p:nvPr/>
          </p:nvSpPr>
          <p:spPr>
            <a:xfrm>
              <a:off x="5862144" y="3939944"/>
              <a:ext cx="457200" cy="23648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30C0340-3300-99D1-0C92-0D3D8440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7" y="2302752"/>
            <a:ext cx="4610514" cy="35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Step 5: Get started with the workshop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0C14E1-F111-C55F-D6D7-D3E47DC2FAA3}"/>
              </a:ext>
            </a:extLst>
          </p:cNvPr>
          <p:cNvSpPr/>
          <p:nvPr/>
        </p:nvSpPr>
        <p:spPr>
          <a:xfrm>
            <a:off x="5132834" y="3494082"/>
            <a:ext cx="457200" cy="23648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C5888-CDF6-48BC-A257-0011EA82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" y="1806607"/>
            <a:ext cx="4691424" cy="3593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6B65E7-2B02-580E-1FC1-D57FA98F0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09" y="1797759"/>
            <a:ext cx="6214833" cy="36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5850-5F9B-23D5-D5ED-EA2C1850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73" y="2053240"/>
            <a:ext cx="7658100" cy="2751522"/>
          </a:xfrm>
        </p:spPr>
        <p:txBody>
          <a:bodyPr/>
          <a:lstStyle/>
          <a:p>
            <a:r>
              <a:rPr lang="en-US" dirty="0"/>
              <a:t>Blocked ?</a:t>
            </a:r>
            <a:br>
              <a:rPr lang="en-US" dirty="0"/>
            </a:br>
            <a:r>
              <a:rPr lang="en-US" dirty="0"/>
              <a:t>A question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Ask for help !</a:t>
            </a:r>
          </a:p>
        </p:txBody>
      </p:sp>
    </p:spTree>
    <p:extLst>
      <p:ext uri="{BB962C8B-B14F-4D97-AF65-F5344CB8AC3E}">
        <p14:creationId xmlns:p14="http://schemas.microsoft.com/office/powerpoint/2010/main" val="154063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BC142-747B-C905-442F-46F22B969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Sébastien Stormacq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C6E08-1021-446A-F74B-90D4002EA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650" y="3962400"/>
            <a:ext cx="3308350" cy="31393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sebsto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0E4D-7617-80C9-9571-ED3F18B78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D80B5-E315-D716-CDAE-61440AD14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92F9C-857A-C8C8-6AF0-B1D6BFD223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53C33F-932A-4D97-D622-0CBAEB761A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EC28-97FB-6EE3-7656-1F89CE2D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608370"/>
            <a:ext cx="9144000" cy="1421928"/>
          </a:xfrm>
        </p:spPr>
        <p:txBody>
          <a:bodyPr/>
          <a:lstStyle/>
          <a:p>
            <a:r>
              <a:rPr lang="en-US" dirty="0"/>
              <a:t>Native iOS Swift Apps with </a:t>
            </a:r>
            <a:br>
              <a:rPr lang="en-US" dirty="0"/>
            </a:br>
            <a:r>
              <a:rPr lang="en-US" dirty="0"/>
              <a:t>a cloud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C9DF0-C7AC-F8A3-492A-83E3D24C0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2B65B-18A3-04D9-E2F2-2F0C099A7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BOA332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9F657-2017-36A4-03E4-1F7BAD172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622800"/>
            <a:ext cx="9144000" cy="369332"/>
          </a:xfrm>
        </p:spPr>
        <p:txBody>
          <a:bodyPr/>
          <a:lstStyle/>
          <a:p>
            <a:r>
              <a:rPr lang="en-US" dirty="0"/>
              <a:t>Sébastien Stormacq (him)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2ACB52-423D-7F08-39A6-504C42CA6F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5029200"/>
            <a:ext cx="9144000" cy="313932"/>
          </a:xfrm>
        </p:spPr>
        <p:txBody>
          <a:bodyPr/>
          <a:lstStyle/>
          <a:p>
            <a:r>
              <a:rPr lang="en-US" dirty="0"/>
              <a:t>Developer Advocate, AWS</a:t>
            </a:r>
          </a:p>
        </p:txBody>
      </p:sp>
    </p:spTree>
    <p:extLst>
      <p:ext uri="{BB962C8B-B14F-4D97-AF65-F5344CB8AC3E}">
        <p14:creationId xmlns:p14="http://schemas.microsoft.com/office/powerpoint/2010/main" val="17952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F46F-5262-9C49-9F41-F8D51E57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98393-368D-A94F-A78E-1DB5D0EA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99" y="769064"/>
            <a:ext cx="3264203" cy="57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8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4233-F6D7-0669-C5E1-F7D071F9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72" y="2718036"/>
            <a:ext cx="8562923" cy="1421928"/>
          </a:xfrm>
        </p:spPr>
        <p:txBody>
          <a:bodyPr/>
          <a:lstStyle/>
          <a:p>
            <a:r>
              <a:rPr lang="en-US" dirty="0"/>
              <a:t>What are we going to build ?</a:t>
            </a:r>
          </a:p>
        </p:txBody>
      </p:sp>
    </p:spTree>
    <p:extLst>
      <p:ext uri="{BB962C8B-B14F-4D97-AF65-F5344CB8AC3E}">
        <p14:creationId xmlns:p14="http://schemas.microsoft.com/office/powerpoint/2010/main" val="30933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7801A-AF3E-9447-B39A-F10FE0E4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1" y="0"/>
            <a:ext cx="348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284A62-CAD8-9F4D-9F98-7EB0E72F1B12}"/>
              </a:ext>
            </a:extLst>
          </p:cNvPr>
          <p:cNvCxnSpPr>
            <a:cxnSpLocks/>
            <a:stCxn id="10" idx="6"/>
            <a:endCxn id="36" idx="1"/>
          </p:cNvCxnSpPr>
          <p:nvPr/>
        </p:nvCxnSpPr>
        <p:spPr>
          <a:xfrm>
            <a:off x="4756937" y="3569077"/>
            <a:ext cx="2795528" cy="13947"/>
          </a:xfrm>
          <a:prstGeom prst="straightConnector1">
            <a:avLst/>
          </a:prstGeom>
          <a:noFill/>
          <a:ln w="12700" cap="flat" cmpd="sng" algn="ctr">
            <a:solidFill>
              <a:srgbClr val="FF99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11953A-E9CF-DB46-8FEC-691E72506458}"/>
              </a:ext>
            </a:extLst>
          </p:cNvPr>
          <p:cNvCxnSpPr>
            <a:cxnSpLocks/>
            <a:stCxn id="10" idx="6"/>
            <a:endCxn id="21" idx="1"/>
          </p:cNvCxnSpPr>
          <p:nvPr/>
        </p:nvCxnSpPr>
        <p:spPr>
          <a:xfrm>
            <a:off x="4756937" y="3569077"/>
            <a:ext cx="3980522" cy="1764924"/>
          </a:xfrm>
          <a:prstGeom prst="straightConnector1">
            <a:avLst/>
          </a:prstGeom>
          <a:noFill/>
          <a:ln w="12700" cap="flat" cmpd="sng" algn="ctr">
            <a:solidFill>
              <a:srgbClr val="FF9900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A91DE1-C572-2243-B58E-ADF457161506}"/>
              </a:ext>
            </a:extLst>
          </p:cNvPr>
          <p:cNvCxnSpPr>
            <a:cxnSpLocks/>
            <a:stCxn id="10" idx="6"/>
          </p:cNvCxnSpPr>
          <p:nvPr/>
        </p:nvCxnSpPr>
        <p:spPr>
          <a:xfrm flipH="1" flipV="1">
            <a:off x="1975433" y="2668983"/>
            <a:ext cx="2781504" cy="9000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45B25-9D20-AC42-A7C9-33338D6DF600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1631326" y="3569077"/>
            <a:ext cx="3125611" cy="103506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7646DC6-E080-8A45-971E-F4FA16159DE1}"/>
              </a:ext>
            </a:extLst>
          </p:cNvPr>
          <p:cNvGrpSpPr/>
          <p:nvPr/>
        </p:nvGrpSpPr>
        <p:grpSpPr>
          <a:xfrm>
            <a:off x="3630947" y="3006082"/>
            <a:ext cx="1125990" cy="1125990"/>
            <a:chOff x="5582998" y="2830053"/>
            <a:chExt cx="2322752" cy="2322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688797-EEC5-5F42-8C1D-85A9B68627A8}"/>
                </a:ext>
              </a:extLst>
            </p:cNvPr>
            <p:cNvSpPr/>
            <p:nvPr/>
          </p:nvSpPr>
          <p:spPr>
            <a:xfrm>
              <a:off x="5582998" y="2830053"/>
              <a:ext cx="2322752" cy="2322752"/>
            </a:xfrm>
            <a:prstGeom prst="ellipse">
              <a:avLst/>
            </a:prstGeom>
            <a:solidFill>
              <a:srgbClr val="232F3E">
                <a:lumMod val="90000"/>
                <a:lumOff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>
                <a:latin typeface="Amazon Ember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D17E56-7759-6343-8D61-994B35DDBB07}"/>
                </a:ext>
              </a:extLst>
            </p:cNvPr>
            <p:cNvGrpSpPr/>
            <p:nvPr/>
          </p:nvGrpSpPr>
          <p:grpSpPr>
            <a:xfrm>
              <a:off x="5952969" y="3153683"/>
              <a:ext cx="1697110" cy="1675492"/>
              <a:chOff x="5714503" y="2989452"/>
              <a:chExt cx="2058218" cy="2032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A8F7D-2748-4740-B50B-BAB308DF3820}"/>
                  </a:ext>
                </a:extLst>
              </p:cNvPr>
              <p:cNvGrpSpPr/>
              <p:nvPr/>
            </p:nvGrpSpPr>
            <p:grpSpPr>
              <a:xfrm>
                <a:off x="5714503" y="2989452"/>
                <a:ext cx="1727200" cy="1727200"/>
                <a:chOff x="3429000" y="1581150"/>
                <a:chExt cx="2286000" cy="228600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3805191-208B-EB46-BEDC-44EC1577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9000" y="1581150"/>
                  <a:ext cx="2286000" cy="2286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2466DBC-1A17-7948-B359-7B73F6D73D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547" t="4009" r="9014" b="1435"/>
                <a:stretch/>
              </p:blipFill>
              <p:spPr>
                <a:xfrm>
                  <a:off x="3779044" y="2102643"/>
                  <a:ext cx="1595438" cy="1088231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3733E2-9836-644E-891A-DC03493790B6}"/>
                  </a:ext>
                </a:extLst>
              </p:cNvPr>
              <p:cNvGrpSpPr/>
              <p:nvPr/>
            </p:nvGrpSpPr>
            <p:grpSpPr>
              <a:xfrm>
                <a:off x="6248721" y="3497452"/>
                <a:ext cx="1524000" cy="1524000"/>
                <a:chOff x="838200" y="887467"/>
                <a:chExt cx="2057400" cy="205740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A237CE9-A379-F94D-B3C2-D9BB760A0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887467"/>
                  <a:ext cx="2057400" cy="205740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B96CA3E-AB14-FB4A-8EE2-6D5D30AB3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29" t="13052" r="15578" b="15285"/>
                <a:stretch/>
              </p:blipFill>
              <p:spPr>
                <a:xfrm>
                  <a:off x="1507331" y="1238250"/>
                  <a:ext cx="726282" cy="135090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0B2280C-1CAF-4C45-A807-C9DA7A8E0913}"/>
              </a:ext>
            </a:extLst>
          </p:cNvPr>
          <p:cNvSpPr txBox="1"/>
          <p:nvPr/>
        </p:nvSpPr>
        <p:spPr>
          <a:xfrm>
            <a:off x="7107618" y="5814398"/>
            <a:ext cx="39985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Amazon Simple Storage Service</a:t>
            </a:r>
          </a:p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(Amazon S3)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B358DD4-8025-E54E-8D03-222BB5F32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7458" y="4884001"/>
            <a:ext cx="900000" cy="9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CFB2E8-6F57-814F-831A-FA720D72B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82" y="4091541"/>
            <a:ext cx="747000" cy="747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45A846-9B04-2A43-B53F-6FCE7E7D15ED}"/>
              </a:ext>
            </a:extLst>
          </p:cNvPr>
          <p:cNvSpPr txBox="1"/>
          <p:nvPr/>
        </p:nvSpPr>
        <p:spPr>
          <a:xfrm>
            <a:off x="5463187" y="3124514"/>
            <a:ext cx="1659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Access serverless backend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B4CC50-ADCB-FE48-BFB9-C957CB033E8F}"/>
              </a:ext>
            </a:extLst>
          </p:cNvPr>
          <p:cNvSpPr txBox="1"/>
          <p:nvPr/>
        </p:nvSpPr>
        <p:spPr>
          <a:xfrm>
            <a:off x="7166706" y="4165771"/>
            <a:ext cx="1404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AWS AppSync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7CE19A-C3A4-7C4F-874E-974B586B9FE7}"/>
              </a:ext>
            </a:extLst>
          </p:cNvPr>
          <p:cNvSpPr txBox="1"/>
          <p:nvPr/>
        </p:nvSpPr>
        <p:spPr>
          <a:xfrm>
            <a:off x="9236112" y="4165771"/>
            <a:ext cx="1928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Amazon DynamoDB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9ECA4CA-A047-354C-A063-13E3CFCAD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9788" y="3133023"/>
            <a:ext cx="900000" cy="9000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3C61E-B089-4041-B976-574CA30DEB84}"/>
              </a:ext>
            </a:extLst>
          </p:cNvPr>
          <p:cNvCxnSpPr>
            <a:cxnSpLocks/>
            <a:stCxn id="27" idx="1"/>
            <a:endCxn id="36" idx="3"/>
          </p:cNvCxnSpPr>
          <p:nvPr/>
        </p:nvCxnSpPr>
        <p:spPr>
          <a:xfrm flipH="1">
            <a:off x="8452464" y="3583023"/>
            <a:ext cx="1327323" cy="0"/>
          </a:xfrm>
          <a:prstGeom prst="straightConnector1">
            <a:avLst/>
          </a:prstGeom>
          <a:noFill/>
          <a:ln w="12700" cap="flat" cmpd="sng" algn="ctr">
            <a:solidFill>
              <a:srgbClr val="FF9900"/>
            </a:solidFill>
            <a:prstDash val="solid"/>
            <a:miter lim="800000"/>
            <a:headEnd type="triangle"/>
            <a:tailEnd type="none"/>
          </a:ln>
          <a:effectLst/>
        </p:spPr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AD7B66DD-DBA9-F842-AC74-2F23B1874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7458" y="916345"/>
            <a:ext cx="900000" cy="90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8A7BBE7-319E-9A49-B3AB-3E27179697DB}"/>
              </a:ext>
            </a:extLst>
          </p:cNvPr>
          <p:cNvSpPr txBox="1"/>
          <p:nvPr/>
        </p:nvSpPr>
        <p:spPr>
          <a:xfrm>
            <a:off x="8316257" y="1889814"/>
            <a:ext cx="16385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Amazon Cognito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19167F-82D0-4245-89B7-42015EC6C65E}"/>
              </a:ext>
            </a:extLst>
          </p:cNvPr>
          <p:cNvCxnSpPr>
            <a:cxnSpLocks/>
            <a:stCxn id="10" idx="6"/>
            <a:endCxn id="33" idx="1"/>
          </p:cNvCxnSpPr>
          <p:nvPr/>
        </p:nvCxnSpPr>
        <p:spPr>
          <a:xfrm flipV="1">
            <a:off x="4756937" y="1366345"/>
            <a:ext cx="3980522" cy="2202732"/>
          </a:xfrm>
          <a:prstGeom prst="straightConnector1">
            <a:avLst/>
          </a:prstGeom>
          <a:noFill/>
          <a:ln w="12700" cap="flat" cmpd="sng" algn="ctr">
            <a:solidFill>
              <a:srgbClr val="FF990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32" name="Vertical Scroll 28">
            <a:extLst>
              <a:ext uri="{FF2B5EF4-FFF2-40B4-BE49-F238E27FC236}">
                <a16:creationId xmlns:a16="http://schemas.microsoft.com/office/drawing/2014/main" id="{F925ED11-48DC-C245-A834-B0A98F9D5CE4}"/>
              </a:ext>
            </a:extLst>
          </p:cNvPr>
          <p:cNvSpPr/>
          <p:nvPr/>
        </p:nvSpPr>
        <p:spPr>
          <a:xfrm>
            <a:off x="5235730" y="2015792"/>
            <a:ext cx="1659115" cy="492443"/>
          </a:xfrm>
          <a:prstGeom prst="verticalScroll">
            <a:avLst/>
          </a:prstGeom>
          <a:solidFill>
            <a:srgbClr val="FF99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latin typeface="Amazon Ember"/>
                <a:cs typeface="Amazon Ember" panose="020B0603020204020204" pitchFamily="34" charset="0"/>
              </a:rPr>
              <a:t>Cognito token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CDF87C-85D7-554F-8DFD-D822A0723A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777" y="1297614"/>
            <a:ext cx="2181378" cy="435190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84117FD-099D-4E46-9AB1-0CDDB9C59B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52464" y="3133023"/>
            <a:ext cx="900000" cy="90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9BB4D70-5FCB-B642-A8CD-9A136F69A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07617" y="641178"/>
            <a:ext cx="275167" cy="27516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5B36DB0-9637-D646-8596-F059D8B3DA44}"/>
              </a:ext>
            </a:extLst>
          </p:cNvPr>
          <p:cNvSpPr/>
          <p:nvPr/>
        </p:nvSpPr>
        <p:spPr>
          <a:xfrm>
            <a:off x="7107617" y="641178"/>
            <a:ext cx="3998533" cy="5626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chemeClr val="tx1"/>
                </a:solidFill>
              </a:rPr>
              <a:t>AWS Cloud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B85C5E-2E70-7545-8224-6AA1D31CBC99}"/>
              </a:ext>
            </a:extLst>
          </p:cNvPr>
          <p:cNvSpPr txBox="1"/>
          <p:nvPr/>
        </p:nvSpPr>
        <p:spPr>
          <a:xfrm>
            <a:off x="5469751" y="4768446"/>
            <a:ext cx="138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67">
              <a:lnSpc>
                <a:spcPct val="90000"/>
              </a:lnSpc>
              <a:defRPr/>
            </a:pP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Temporary access key</a:t>
            </a:r>
            <a:b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500" kern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and secret key</a:t>
            </a:r>
          </a:p>
        </p:txBody>
      </p:sp>
    </p:spTree>
    <p:extLst>
      <p:ext uri="{BB962C8B-B14F-4D97-AF65-F5344CB8AC3E}">
        <p14:creationId xmlns:p14="http://schemas.microsoft.com/office/powerpoint/2010/main" val="38378340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C098-7BAB-0C46-9559-4236417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25C82F-A538-4FDB-AA64-0301296F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75" y="1189179"/>
            <a:ext cx="11652356" cy="4005199"/>
          </a:xfrm>
        </p:spPr>
        <p:txBody>
          <a:bodyPr/>
          <a:lstStyle/>
          <a:p>
            <a:r>
              <a:rPr lang="en-US" dirty="0"/>
              <a:t>Mac OS laptop + XCode 14 (we have USB keys)</a:t>
            </a:r>
          </a:p>
          <a:p>
            <a:endParaRPr lang="en-US" dirty="0"/>
          </a:p>
          <a:p>
            <a:r>
              <a:rPr lang="en-US" dirty="0"/>
              <a:t>Basic knowledge of the Swift programming language</a:t>
            </a:r>
          </a:p>
          <a:p>
            <a:endParaRPr lang="en-US" dirty="0"/>
          </a:p>
          <a:p>
            <a:r>
              <a:rPr lang="en-US" dirty="0"/>
              <a:t>Join the workshop at </a:t>
            </a:r>
            <a:r>
              <a:rPr lang="en-GB" u="none" strike="noStrike" dirty="0">
                <a:effectLst/>
                <a:latin typeface="Amazon Ember" panose="020B0603020204020204" pitchFamily="34" charset="0"/>
                <a:hlinkClick r:id="rId2"/>
              </a:rPr>
              <a:t>https://catalog.workshops.aws/join</a:t>
            </a:r>
            <a:r>
              <a:rPr lang="en-GB" dirty="0">
                <a:solidFill>
                  <a:srgbClr val="D1D2D3"/>
                </a:solidFill>
                <a:effectLst/>
                <a:latin typeface="Amazon Ember" panose="020B0603020204020204" pitchFamily="34" charset="0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164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</a:t>
            </a:r>
            <a:r>
              <a:rPr lang="en-US"/>
              <a:t>started with </a:t>
            </a:r>
            <a:r>
              <a:rPr lang="en-US" dirty="0"/>
              <a:t>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C4FF-46E4-732E-43D7-6CDF16D35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85900"/>
            <a:ext cx="11430000" cy="3407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As a participant, you will have access to an AWS account with any optional pre-provisioned infrastructure and IAM policies needed to complete this workshop.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AWS account will only be available for the duration of this workshop. You will lose access to the account thereafter.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 sure to review the terms and conditions of the event. Do not upload any personal or confidential information in the account.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6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348-BC1C-444E-50CB-F209A46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Step 1: Sign-In via your preferred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C4FF-46E4-732E-43D7-6CDF16D35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345343"/>
            <a:ext cx="11687504" cy="4247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https://catalog.workshops.aws/join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C4A32-3D6E-8789-0E66-6C28074D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1" y="2905475"/>
            <a:ext cx="2793760" cy="279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31EFF-0EE5-E4D4-9B55-C1BFA73E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27" y="2385887"/>
            <a:ext cx="5904973" cy="38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1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89BDEE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2_Template_20220602_jk" id="{4D40DF26-0619-F045-92CA-85A149055DE4}" vid="{7DC3BE44-FE2F-D447-8D75-5EE52C00B4F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510</TotalTime>
  <Words>266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Wingdings</vt:lpstr>
      <vt:lpstr>Amazon Ember Display</vt:lpstr>
      <vt:lpstr>Amazon Ember</vt:lpstr>
      <vt:lpstr>AWS</vt:lpstr>
      <vt:lpstr>PowerPoint Presentation</vt:lpstr>
      <vt:lpstr>Native iOS Swift Apps with  a cloud backend</vt:lpstr>
      <vt:lpstr>Who am I ?</vt:lpstr>
      <vt:lpstr>What are we going to build ?</vt:lpstr>
      <vt:lpstr>PowerPoint Presentation</vt:lpstr>
      <vt:lpstr>PowerPoint Presentation</vt:lpstr>
      <vt:lpstr>Pre-requisites</vt:lpstr>
      <vt:lpstr>Getting started with this workshop</vt:lpstr>
      <vt:lpstr>Step 1: Sign-In via your preferred method</vt:lpstr>
      <vt:lpstr>Step 2: Enter event access code</vt:lpstr>
      <vt:lpstr>Step 3: Review terms and join event</vt:lpstr>
      <vt:lpstr>Step 4: Access AWS account</vt:lpstr>
      <vt:lpstr>Step 5: Get started with the workshop</vt:lpstr>
      <vt:lpstr>Blocked ? A question ?  Ask for help 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Sébastien Stormacq</dc:creator>
  <cp:lastModifiedBy>Sébastien Stormacq</cp:lastModifiedBy>
  <cp:revision>4</cp:revision>
  <dcterms:created xsi:type="dcterms:W3CDTF">2022-10-15T07:03:46Z</dcterms:created>
  <dcterms:modified xsi:type="dcterms:W3CDTF">2022-10-15T15:35:06Z</dcterms:modified>
</cp:coreProperties>
</file>